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92" r:id="rId4"/>
    <p:sldId id="293" r:id="rId5"/>
    <p:sldId id="294" r:id="rId6"/>
    <p:sldId id="259" r:id="rId7"/>
    <p:sldId id="271" r:id="rId8"/>
    <p:sldId id="266" r:id="rId9"/>
    <p:sldId id="272" r:id="rId10"/>
    <p:sldId id="275" r:id="rId11"/>
    <p:sldId id="264" r:id="rId12"/>
    <p:sldId id="267" r:id="rId13"/>
    <p:sldId id="273" r:id="rId14"/>
    <p:sldId id="26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CDD79-502F-F548-9E31-F2AE060F8785}" type="datetimeFigureOut">
              <a:rPr lang="en-US" smtClean="0"/>
              <a:t>3/06/2014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27E9-6097-FB46-BB8D-4C961BDD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C27E9-6097-FB46-BB8D-4C961BDDE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DDB3CF-2089-4DB8-B328-60FF6624FA87}" type="slidenum">
              <a:rPr lang="en-GB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20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9B490-856D-4C0F-9878-7C427847F851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4319588"/>
            <a:ext cx="8226425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AAG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inkexist.com/quotes/marcus_tullius_cicer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733717"/>
          </a:xfrm>
        </p:spPr>
        <p:txBody>
          <a:bodyPr>
            <a:normAutofit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199" y="1361655"/>
            <a:ext cx="57234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DIASPORIC AUSTRALIANS AT A GLANCE (</a:t>
            </a:r>
            <a:r>
              <a:rPr lang="en-US" sz="2800" u="sng" dirty="0">
                <a:hlinkClick r:id="rId2"/>
              </a:rPr>
              <a:t>WWW.DAAAG.ORG</a:t>
            </a:r>
            <a:r>
              <a:rPr lang="en-US" sz="2800" dirty="0"/>
              <a:t>): A PILOT STUDY TO </a:t>
            </a:r>
            <a:r>
              <a:rPr lang="en-US" sz="2800" dirty="0" smtClean="0"/>
              <a:t>PRESERVE </a:t>
            </a:r>
            <a:r>
              <a:rPr lang="en-US" sz="2800" dirty="0"/>
              <a:t>THE CULTURAL HERITAGE OF AUSTRALIA’S 210 ETHNIC GROUPS</a:t>
            </a:r>
            <a:r>
              <a:rPr lang="en-AU" sz="2800" dirty="0"/>
              <a:t/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56194" y="4075170"/>
            <a:ext cx="3702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Nonja</a:t>
            </a:r>
            <a:r>
              <a:rPr lang="en-US" dirty="0"/>
              <a:t> </a:t>
            </a:r>
            <a:r>
              <a:rPr lang="en-US" dirty="0" smtClean="0"/>
              <a:t>Peters, Director</a:t>
            </a:r>
            <a:endParaRPr lang="en-US" dirty="0"/>
          </a:p>
          <a:p>
            <a:r>
              <a:rPr lang="en-US" dirty="0" smtClean="0"/>
              <a:t>History </a:t>
            </a:r>
            <a:r>
              <a:rPr lang="en-US" dirty="0"/>
              <a:t>Of Migration Experiences (HOME) Research Unit </a:t>
            </a:r>
          </a:p>
          <a:p>
            <a:r>
              <a:rPr lang="de-DE" dirty="0" smtClean="0"/>
              <a:t>Mobile </a:t>
            </a:r>
            <a:r>
              <a:rPr lang="de-DE" dirty="0"/>
              <a:t>+ 61 (0)414 700 289</a:t>
            </a:r>
          </a:p>
          <a:p>
            <a:r>
              <a:rPr lang="de-DE" dirty="0"/>
              <a:t>Email </a:t>
            </a:r>
            <a:r>
              <a:rPr lang="de-DE" dirty="0" err="1"/>
              <a:t>N.Peters@curtin.edu.au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6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ethics and protocols pertaining to privacy and copyright issues do we need to inaugurate for the digital collection and accessibility of migration documentation for historical, sociological and family research?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127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71" y="1666044"/>
            <a:ext cx="7273965" cy="4470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most significant challenge, therefore, is to establish or utilize an existing single </a:t>
            </a:r>
            <a:r>
              <a:rPr lang="en-US" sz="3200" dirty="0" smtClean="0"/>
              <a:t>digital </a:t>
            </a:r>
            <a:r>
              <a:rPr lang="en-US" sz="3200" dirty="0"/>
              <a:t>resource and dedicate it to providing interoperable electronic access to relevant archival databases, in all relevant countries </a:t>
            </a:r>
            <a:r>
              <a:rPr lang="en-US" sz="3200" b="1" dirty="0"/>
              <a:t>currently not </a:t>
            </a:r>
            <a:r>
              <a:rPr lang="en-US" sz="3200" b="1" dirty="0" smtClean="0"/>
              <a:t>available or difficult to access for researchers and </a:t>
            </a:r>
            <a:r>
              <a:rPr lang="en-US" sz="3200" b="1" dirty="0"/>
              <a:t>the public</a:t>
            </a:r>
            <a:r>
              <a:rPr lang="en-US" sz="3200" dirty="0"/>
              <a:t>.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2845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Our ultimate aim is to develop a ‘best practice’ dynamic, easily navigable, multimedia easily accessible single digital </a:t>
            </a:r>
            <a:r>
              <a:rPr lang="en-US" sz="3600" dirty="0" err="1"/>
              <a:t>eMigration</a:t>
            </a:r>
            <a:r>
              <a:rPr lang="en-US" sz="3600" dirty="0"/>
              <a:t> collection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3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65985"/>
          </a:xfrm>
        </p:spPr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950" y="1847495"/>
            <a:ext cx="7213681" cy="4151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By maintaining, managing, using and highlighting </a:t>
            </a:r>
            <a:r>
              <a:rPr lang="en-US" sz="2800" dirty="0" smtClean="0"/>
              <a:t>our migrant </a:t>
            </a:r>
            <a:r>
              <a:rPr lang="en-US" sz="2800" dirty="0"/>
              <a:t>heritage, we can foster a critical reflection on our past and a mutual understanding of past, present and future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can promote </a:t>
            </a:r>
            <a:r>
              <a:rPr lang="en-US" sz="2800" dirty="0" smtClean="0"/>
              <a:t>‘cultural diplomacy - cooperation </a:t>
            </a:r>
            <a:r>
              <a:rPr lang="en-US" sz="2800" dirty="0"/>
              <a:t>between countries, both bilaterally and </a:t>
            </a:r>
            <a:r>
              <a:rPr lang="en-US" sz="2800" dirty="0" smtClean="0"/>
              <a:t>multilaterally </a:t>
            </a:r>
            <a:r>
              <a:rPr lang="en-US" sz="2800" dirty="0"/>
              <a:t>whose history intersects with Australia’s via immigration</a:t>
            </a:r>
            <a:r>
              <a:rPr lang="en-US" sz="2800" dirty="0" smtClean="0"/>
              <a:t>.</a:t>
            </a:r>
            <a:endParaRPr lang="en-AU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76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40037"/>
            <a:ext cx="6196405" cy="5179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As </a:t>
            </a:r>
            <a:r>
              <a:rPr lang="en-US" sz="3400" dirty="0"/>
              <a:t>well as serving the duty to remember, the focus of this initiative is to acknowledge, </a:t>
            </a:r>
            <a:r>
              <a:rPr lang="en-US" sz="3400" dirty="0" smtClean="0"/>
              <a:t>integrate and </a:t>
            </a:r>
            <a:r>
              <a:rPr lang="en-US" sz="3400" dirty="0"/>
              <a:t>build awareness of the migration experience and obviate the tyranny of distance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en-AU" sz="3400" dirty="0"/>
          </a:p>
          <a:p>
            <a:pPr marL="0" lvl="0" indent="0">
              <a:buNone/>
            </a:pPr>
            <a:r>
              <a:rPr lang="en-US" sz="3400" dirty="0"/>
              <a:t>Acknowledge: The contributions made by migrants to their host societies; the diversity and wealth of the origin cultures and; the right to a dual-</a:t>
            </a:r>
            <a:r>
              <a:rPr lang="en-US" sz="3400" dirty="0" smtClean="0"/>
              <a:t>belonging</a:t>
            </a:r>
            <a:r>
              <a:rPr lang="en-US" sz="3400" dirty="0"/>
              <a:t>.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Dutch </a:t>
            </a:r>
            <a:r>
              <a:rPr lang="en-US" dirty="0" smtClean="0"/>
              <a:t>Template Pilot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508" y="1816494"/>
            <a:ext cx="7250228" cy="426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have had Discussions with:</a:t>
            </a:r>
          </a:p>
          <a:p>
            <a:pPr marL="0" indent="0">
              <a:buNone/>
            </a:pPr>
            <a:r>
              <a:rPr lang="en-US" sz="1800" dirty="0" smtClean="0"/>
              <a:t>Curtin University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University West Sydney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Huygens ING Institute </a:t>
            </a:r>
            <a:r>
              <a:rPr lang="en-US" sz="1800" dirty="0" smtClean="0"/>
              <a:t>The Hague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National </a:t>
            </a:r>
            <a:r>
              <a:rPr lang="en-US" sz="1800" dirty="0" smtClean="0"/>
              <a:t>Archives, </a:t>
            </a:r>
            <a:r>
              <a:rPr lang="en-US" sz="1800" dirty="0" smtClean="0"/>
              <a:t>The </a:t>
            </a:r>
            <a:r>
              <a:rPr lang="en-US" sz="1800" dirty="0" smtClean="0"/>
              <a:t>Hague</a:t>
            </a:r>
          </a:p>
          <a:p>
            <a:pPr marL="0" indent="0">
              <a:buNone/>
            </a:pPr>
            <a:r>
              <a:rPr lang="en-US" sz="1800" dirty="0" smtClean="0"/>
              <a:t>National Archives, Canberra</a:t>
            </a:r>
          </a:p>
          <a:p>
            <a:pPr marL="0" indent="0">
              <a:buNone/>
            </a:pPr>
            <a:r>
              <a:rPr lang="en-US" sz="1800" dirty="0"/>
              <a:t>Australia National Maritime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ANU European Studies Centre, Museum, Western Australian Museum, NLA, WA State Library, ANSWA (Dutch Community).</a:t>
            </a:r>
          </a:p>
          <a:p>
            <a:pPr marL="0" indent="0">
              <a:buNone/>
            </a:pPr>
            <a:r>
              <a:rPr lang="en-US" sz="1800" dirty="0"/>
              <a:t>Immigration Museum in Adelaide and Melbourne</a:t>
            </a:r>
          </a:p>
          <a:p>
            <a:pPr marL="0" indent="0">
              <a:buNone/>
            </a:pPr>
            <a:r>
              <a:rPr lang="en-US" sz="1800" dirty="0"/>
              <a:t>National Library &amp; Archives Ireland &amp; England</a:t>
            </a:r>
          </a:p>
          <a:p>
            <a:pPr marL="0" indent="0">
              <a:buNone/>
            </a:pPr>
            <a:r>
              <a:rPr lang="en-US" sz="1800" dirty="0"/>
              <a:t>National Library &amp; Archives Germany</a:t>
            </a:r>
          </a:p>
          <a:p>
            <a:pPr marL="0" indent="0">
              <a:buNone/>
            </a:pPr>
            <a:r>
              <a:rPr lang="en-US" sz="1800" dirty="0"/>
              <a:t>National Library &amp; Archives Italy &amp; Greece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20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169988"/>
            <a:ext cx="7530204" cy="818852"/>
          </a:xfrm>
          <a:effectLst/>
        </p:spPr>
        <p:txBody>
          <a:bodyPr>
            <a:prstTxWarp prst="textChevronInverted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Australian-Dutch</a:t>
            </a:r>
            <a:r>
              <a:rPr lang="nl-NL" dirty="0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Heritage</a:t>
            </a:r>
            <a:r>
              <a:rPr lang="nl-NL" dirty="0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Day</a:t>
            </a:r>
            <a:r>
              <a:rPr lang="nl-NL" dirty="0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 14 </a:t>
            </a:r>
            <a:r>
              <a:rPr lang="nl-NL" dirty="0" err="1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june</a:t>
            </a:r>
            <a:r>
              <a:rPr lang="nl-NL" dirty="0" smtClean="0">
                <a:solidFill>
                  <a:srgbClr val="CC00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</a:rPr>
              <a:t> 2012</a:t>
            </a:r>
            <a:endParaRPr lang="en-GB" dirty="0" smtClean="0">
              <a:solidFill>
                <a:srgbClr val="CC0000"/>
              </a:solidFill>
              <a:effectLst>
                <a:reflection blurRad="6350" stA="55000" endA="50" endPos="850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5" name="Afbeelding 4" descr="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9888" y="5883781"/>
            <a:ext cx="2247900" cy="37147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2315883"/>
            <a:ext cx="7530204" cy="1863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ctr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39725" marR="0" lvl="0" indent="-339725" algn="ctr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Creating a theoretical framework: </a:t>
            </a:r>
          </a:p>
          <a:p>
            <a:pPr marL="339725" marR="0" lvl="0" indent="-339725" algn="ctr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combining communities</a:t>
            </a: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From attic to database</a:t>
            </a: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b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Migrant registration cards </a:t>
            </a:r>
            <a:r>
              <a:rPr lang="nl-NL" sz="2000" i="1" kern="0" dirty="0" smtClean="0">
                <a:solidFill>
                  <a:srgbClr val="000000"/>
                </a:solidFill>
                <a:latin typeface="Calibri" pitchFamily="34" charset="0"/>
              </a:rPr>
              <a:t>Marijke van Faassen, Huygens ING</a:t>
            </a:r>
            <a:endParaRPr lang="nl-NL" sz="22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400" b="1" kern="0" dirty="0" err="1" smtClean="0">
                <a:solidFill>
                  <a:srgbClr val="000000"/>
                </a:solidFill>
                <a:latin typeface="Calibri" pitchFamily="34" charset="0"/>
              </a:rPr>
              <a:t>From</a:t>
            </a:r>
            <a:r>
              <a:rPr lang="nl-NL" sz="2400" b="1" kern="0" dirty="0" smtClean="0">
                <a:solidFill>
                  <a:srgbClr val="000000"/>
                </a:solidFill>
                <a:latin typeface="Calibri" pitchFamily="34" charset="0"/>
              </a:rPr>
              <a:t> database to community</a:t>
            </a:r>
            <a:r>
              <a:rPr lang="nl-NL" sz="2400" kern="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br>
              <a:rPr lang="nl-NL" sz="2400" kern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2000" kern="0" dirty="0" smtClean="0">
                <a:solidFill>
                  <a:srgbClr val="000000"/>
                </a:solidFill>
                <a:latin typeface="Calibri" pitchFamily="34" charset="0"/>
              </a:rPr>
              <a:t>DAAAG and Dutch Migration Heritage</a:t>
            </a: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000" i="1" kern="0" dirty="0" smtClean="0">
                <a:solidFill>
                  <a:srgbClr val="000000"/>
                </a:solidFill>
                <a:latin typeface="Calibri" pitchFamily="34" charset="0"/>
              </a:rPr>
              <a:t>Nonja Peters, HOME Center, </a:t>
            </a:r>
            <a:r>
              <a:rPr lang="nl-NL" sz="2000" i="1" kern="0" dirty="0" err="1" smtClean="0">
                <a:solidFill>
                  <a:srgbClr val="000000"/>
                </a:solidFill>
                <a:latin typeface="Calibri" pitchFamily="34" charset="0"/>
              </a:rPr>
              <a:t>Curtin</a:t>
            </a:r>
            <a:r>
              <a:rPr lang="nl-NL" sz="2000" i="1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2000" i="1" kern="0" dirty="0" err="1" smtClean="0">
                <a:solidFill>
                  <a:srgbClr val="000000"/>
                </a:solidFill>
                <a:latin typeface="Calibri" pitchFamily="34" charset="0"/>
              </a:rPr>
              <a:t>University</a:t>
            </a:r>
            <a:endParaRPr lang="en-GB" sz="2000" i="1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2200" kern="0" dirty="0" smtClean="0">
                <a:solidFill>
                  <a:srgbClr val="000000"/>
                </a:solidFill>
                <a:latin typeface="Calibri" pitchFamily="34" charset="0"/>
              </a:rPr>
              <a:t>			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91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477000" y="6096000"/>
            <a:ext cx="2209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i="1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47675" y="3324315"/>
            <a:ext cx="8229600" cy="1808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kern="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From attic to database </a:t>
            </a:r>
            <a:r>
              <a:rPr lang="en-GB" sz="4000" b="1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GB" sz="4000" b="1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GB" sz="2200" i="1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Migration registration cards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1133" y="1957294"/>
            <a:ext cx="709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is the treasury and guardian of all things – </a:t>
            </a:r>
            <a:r>
              <a:rPr lang="en-US" u="sng" dirty="0">
                <a:hlinkClick r:id="rId3"/>
              </a:rPr>
              <a:t>Marcus Tullius Cicero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703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1999" y="2144994"/>
            <a:ext cx="7640218" cy="4028794"/>
          </a:xfrm>
        </p:spPr>
        <p:txBody>
          <a:bodyPr/>
          <a:lstStyle/>
          <a:p>
            <a:pPr marL="339725" indent="-339725" algn="ctr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dirty="0" smtClean="0">
                <a:latin typeface="Calibri" pitchFamily="34" charset="0"/>
              </a:rPr>
              <a:t>National Archives The Hague</a:t>
            </a:r>
          </a:p>
          <a:p>
            <a:pPr marL="339725" indent="-339725" algn="ctr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51.525 registration cards of emigrant units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5908" y="1169988"/>
            <a:ext cx="7706309" cy="76358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Registration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cards of Dutch </a:t>
            </a:r>
            <a:b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migrants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to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Australia</a:t>
            </a:r>
            <a:b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GB" dirty="0" smtClean="0">
              <a:solidFill>
                <a:srgbClr val="CC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068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1912" y="3221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312" y="3373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712" y="3526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9112" y="3678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1512" y="3830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93912" y="3983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46312" y="4135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98712" y="4288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1112" y="4440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03512" y="4592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5912" y="4745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8312" y="4897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60712" y="5050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13112" y="5202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65512" y="5354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17912" y="5507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0312" y="5659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22712" y="5812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776" y="2996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08176" y="3149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0576" y="3301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12976" y="3454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65376" y="3606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17776" y="3758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70176" y="3911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2576" y="4063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4976" y="4216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7376" y="4368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9776" y="4520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32176" y="4673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4576" y="4825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36976" y="4978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89376" y="5130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1776" y="5282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94176" y="5435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6576" y="5587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8976" y="5740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51376" y="5892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2996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56448" y="3149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08848" y="3301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1248" y="3454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13648" y="3606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66048" y="3758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18448" y="3911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0848" y="4063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3248" y="4216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75648" y="4368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28048" y="4520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80448" y="4673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2848" y="4825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85248" y="4978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37648" y="5130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90048" y="5282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42448" y="5435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4848" y="5587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47248" y="5740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87816" y="2996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40216" y="3149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92616" y="3301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45016" y="3454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97416" y="3606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49816" y="3758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02216" y="3911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54616" y="4063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656184" y="3068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707016" y="4216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503784" y="3221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351384" y="3373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198984" y="3526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046584" y="3678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894184" y="3830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741784" y="3983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589384" y="4135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36984" y="4288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4584" y="4440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32184" y="4592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216" y="4745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2616" y="4897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5016" y="5050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7416" y="5202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9816" y="5354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216" y="5507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4616" y="56597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87016" y="58121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9416" y="5964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91816" y="6116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44216" y="6269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59416" y="4368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11816" y="4520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64216" y="4673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16616" y="4825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69016" y="4978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99648" y="5892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4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52048" y="6044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5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3776" y="60449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6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6176" y="61973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7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08576" y="63497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8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60976" y="65021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9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3376" y="6654552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0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5112" y="59645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1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27512" y="61169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" name="Tijdelijke aanduiding voor inhoud 3" descr="NL-HaNA_2.05.159_1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79912" y="6269360"/>
            <a:ext cx="1656184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099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4937" y="1169988"/>
            <a:ext cx="7674125" cy="76358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Registration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cards of Dutch </a:t>
            </a:r>
            <a:b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migrants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to Australia</a:t>
            </a:r>
            <a:endParaRPr lang="en-GB" dirty="0" smtClean="0">
              <a:solidFill>
                <a:srgbClr val="CC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40037" y="2324456"/>
            <a:ext cx="7409204" cy="4272896"/>
          </a:xfrm>
        </p:spPr>
        <p:txBody>
          <a:bodyPr>
            <a:normAutofit fontScale="77500" lnSpcReduction="20000"/>
          </a:bodyPr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b="1" dirty="0" err="1" smtClean="0">
                <a:latin typeface="Calibri" pitchFamily="34" charset="0"/>
              </a:rPr>
              <a:t>Characteristics</a:t>
            </a: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1946-1982 </a:t>
            </a: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cover about 135.000 Dutch emigrants ( ca. 87%)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made up by the Dutch migration officers abroad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Contents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739775" lvl="1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800" dirty="0" smtClean="0">
                <a:latin typeface="Calibri" pitchFamily="34" charset="0"/>
              </a:rPr>
              <a:t>‘Hard </a:t>
            </a:r>
            <a:r>
              <a:rPr lang="nl-NL" sz="1800" dirty="0" err="1" smtClean="0">
                <a:latin typeface="Calibri" pitchFamily="34" charset="0"/>
              </a:rPr>
              <a:t>facts</a:t>
            </a:r>
            <a:r>
              <a:rPr lang="nl-NL" sz="1800" dirty="0" smtClean="0">
                <a:latin typeface="Calibri" pitchFamily="34" charset="0"/>
              </a:rPr>
              <a:t>’ on </a:t>
            </a:r>
            <a:r>
              <a:rPr lang="nl-NL" sz="1800" dirty="0" err="1" smtClean="0">
                <a:latin typeface="Calibri" pitchFamily="34" charset="0"/>
              </a:rPr>
              <a:t>composition</a:t>
            </a:r>
            <a:r>
              <a:rPr lang="nl-NL" sz="1800" dirty="0" smtClean="0">
                <a:latin typeface="Calibri" pitchFamily="34" charset="0"/>
              </a:rPr>
              <a:t> of family, dates of </a:t>
            </a:r>
            <a:r>
              <a:rPr lang="nl-NL" sz="1800" dirty="0" err="1" smtClean="0">
                <a:latin typeface="Calibri" pitchFamily="34" charset="0"/>
              </a:rPr>
              <a:t>birth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addresses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religion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marital</a:t>
            </a:r>
            <a:r>
              <a:rPr lang="nl-NL" sz="1800" dirty="0" smtClean="0">
                <a:latin typeface="Calibri" pitchFamily="34" charset="0"/>
              </a:rPr>
              <a:t> status, date of </a:t>
            </a:r>
            <a:r>
              <a:rPr lang="nl-NL" sz="1800" dirty="0" err="1" smtClean="0">
                <a:latin typeface="Calibri" pitchFamily="34" charset="0"/>
              </a:rPr>
              <a:t>arrival</a:t>
            </a:r>
            <a:r>
              <a:rPr lang="nl-NL" sz="1800" dirty="0" smtClean="0">
                <a:latin typeface="Calibri" pitchFamily="34" charset="0"/>
              </a:rPr>
              <a:t>, carriers, port of </a:t>
            </a:r>
            <a:r>
              <a:rPr lang="nl-NL" sz="1800" dirty="0" err="1" smtClean="0">
                <a:latin typeface="Calibri" pitchFamily="34" charset="0"/>
              </a:rPr>
              <a:t>entrance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scheme</a:t>
            </a:r>
            <a:endParaRPr lang="nl-NL" sz="1800" dirty="0" smtClean="0">
              <a:latin typeface="Calibri" pitchFamily="34" charset="0"/>
            </a:endParaRPr>
          </a:p>
          <a:p>
            <a:pPr marL="739775" lvl="1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800" dirty="0" smtClean="0">
              <a:latin typeface="Calibri" pitchFamily="34" charset="0"/>
            </a:endParaRPr>
          </a:p>
          <a:p>
            <a:pPr marL="739775" lvl="1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800" dirty="0" smtClean="0">
                <a:latin typeface="Calibri" pitchFamily="34" charset="0"/>
              </a:rPr>
              <a:t>‘Soft </a:t>
            </a:r>
            <a:r>
              <a:rPr lang="nl-NL" sz="1800" dirty="0" err="1" smtClean="0">
                <a:latin typeface="Calibri" pitchFamily="34" charset="0"/>
              </a:rPr>
              <a:t>facts</a:t>
            </a:r>
            <a:r>
              <a:rPr lang="nl-NL" sz="1800" dirty="0" smtClean="0">
                <a:latin typeface="Calibri" pitchFamily="34" charset="0"/>
              </a:rPr>
              <a:t>’ </a:t>
            </a:r>
            <a:r>
              <a:rPr lang="nl-NL" sz="1800" dirty="0" err="1" smtClean="0">
                <a:latin typeface="Calibri" pitchFamily="34" charset="0"/>
              </a:rPr>
              <a:t>on</a:t>
            </a:r>
            <a:r>
              <a:rPr lang="nl-NL" sz="1800" dirty="0" smtClean="0">
                <a:latin typeface="Calibri" pitchFamily="34" charset="0"/>
              </a:rPr>
              <a:t> </a:t>
            </a:r>
            <a:r>
              <a:rPr lang="nl-NL" sz="1800" dirty="0" err="1" smtClean="0">
                <a:latin typeface="Calibri" pitchFamily="34" charset="0"/>
              </a:rPr>
              <a:t>vocational</a:t>
            </a:r>
            <a:r>
              <a:rPr lang="nl-NL" sz="1800" dirty="0" smtClean="0">
                <a:latin typeface="Calibri" pitchFamily="34" charset="0"/>
              </a:rPr>
              <a:t> training </a:t>
            </a:r>
            <a:r>
              <a:rPr lang="nl-NL" sz="1800" dirty="0" err="1" smtClean="0">
                <a:latin typeface="Calibri" pitchFamily="34" charset="0"/>
              </a:rPr>
              <a:t>or</a:t>
            </a:r>
            <a:r>
              <a:rPr lang="nl-NL" sz="1800" dirty="0" smtClean="0">
                <a:latin typeface="Calibri" pitchFamily="34" charset="0"/>
              </a:rPr>
              <a:t> </a:t>
            </a:r>
            <a:r>
              <a:rPr lang="nl-NL" sz="1800" dirty="0" err="1" smtClean="0">
                <a:latin typeface="Calibri" pitchFamily="34" charset="0"/>
              </a:rPr>
              <a:t>profession</a:t>
            </a:r>
            <a:r>
              <a:rPr lang="nl-NL" sz="1800" dirty="0" smtClean="0">
                <a:latin typeface="Calibri" pitchFamily="34" charset="0"/>
              </a:rPr>
              <a:t>, ‘</a:t>
            </a:r>
            <a:r>
              <a:rPr lang="nl-NL" sz="1800" dirty="0" err="1" smtClean="0">
                <a:latin typeface="Calibri" pitchFamily="34" charset="0"/>
              </a:rPr>
              <a:t>microstories</a:t>
            </a:r>
            <a:r>
              <a:rPr lang="nl-NL" sz="1800" dirty="0" smtClean="0">
                <a:latin typeface="Calibri" pitchFamily="34" charset="0"/>
              </a:rPr>
              <a:t>’ </a:t>
            </a:r>
            <a:r>
              <a:rPr lang="nl-NL" sz="1800" dirty="0" err="1" smtClean="0">
                <a:latin typeface="Calibri" pitchFamily="34" charset="0"/>
              </a:rPr>
              <a:t>on</a:t>
            </a:r>
            <a:r>
              <a:rPr lang="nl-NL" sz="1800" dirty="0" smtClean="0">
                <a:latin typeface="Calibri" pitchFamily="34" charset="0"/>
              </a:rPr>
              <a:t> </a:t>
            </a:r>
            <a:r>
              <a:rPr lang="nl-NL" sz="1800" dirty="0" err="1" smtClean="0">
                <a:latin typeface="Calibri" pitchFamily="34" charset="0"/>
              </a:rPr>
              <a:t>problems</a:t>
            </a:r>
            <a:r>
              <a:rPr lang="nl-NL" sz="1800" dirty="0" smtClean="0">
                <a:latin typeface="Calibri" pitchFamily="34" charset="0"/>
              </a:rPr>
              <a:t> (</a:t>
            </a:r>
            <a:r>
              <a:rPr lang="nl-NL" sz="1800" dirty="0" err="1" smtClean="0">
                <a:latin typeface="Calibri" pitchFamily="34" charset="0"/>
              </a:rPr>
              <a:t>financial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divorce</a:t>
            </a:r>
            <a:r>
              <a:rPr lang="nl-NL" sz="1800" dirty="0" smtClean="0">
                <a:latin typeface="Calibri" pitchFamily="34" charset="0"/>
              </a:rPr>
              <a:t>, </a:t>
            </a:r>
            <a:r>
              <a:rPr lang="nl-NL" sz="1800" dirty="0" err="1" smtClean="0">
                <a:latin typeface="Calibri" pitchFamily="34" charset="0"/>
              </a:rPr>
              <a:t>juridical</a:t>
            </a:r>
            <a:r>
              <a:rPr lang="nl-NL" sz="1800" dirty="0" smtClean="0">
                <a:latin typeface="Calibri" pitchFamily="34" charset="0"/>
              </a:rPr>
              <a:t> and the ‘</a:t>
            </a:r>
            <a:r>
              <a:rPr lang="nl-NL" sz="1800" dirty="0" err="1" smtClean="0">
                <a:latin typeface="Calibri" pitchFamily="34" charset="0"/>
              </a:rPr>
              <a:t>networks</a:t>
            </a:r>
            <a:r>
              <a:rPr lang="nl-NL" sz="1800" dirty="0" smtClean="0">
                <a:latin typeface="Calibri" pitchFamily="34" charset="0"/>
              </a:rPr>
              <a:t>’ of </a:t>
            </a:r>
            <a:r>
              <a:rPr lang="nl-NL" sz="1800" dirty="0" err="1" smtClean="0">
                <a:latin typeface="Calibri" pitchFamily="34" charset="0"/>
              </a:rPr>
              <a:t>assistance</a:t>
            </a:r>
            <a:r>
              <a:rPr lang="nl-NL" sz="1800" dirty="0" smtClean="0">
                <a:latin typeface="Calibri" pitchFamily="34" charset="0"/>
              </a:rPr>
              <a:t>)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D14F5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r>
              <a:rPr lang="en-GB" sz="2200" dirty="0" smtClean="0">
                <a:latin typeface="Calibri" pitchFamily="34" charset="0"/>
              </a:rPr>
              <a:t/>
            </a:r>
            <a:br>
              <a:rPr lang="en-GB" sz="2200" dirty="0" smtClean="0">
                <a:latin typeface="Calibri" pitchFamily="34" charset="0"/>
              </a:rPr>
            </a:br>
            <a:endParaRPr lang="en-GB" sz="2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66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The aim of the History Of Migration Experiences (</a:t>
            </a:r>
            <a:r>
              <a:rPr lang="en-US" sz="3200" b="1" dirty="0"/>
              <a:t>HOME Research Unit) </a:t>
            </a:r>
            <a:r>
              <a:rPr lang="en-US" sz="3200" dirty="0" smtClean="0"/>
              <a:t>is </a:t>
            </a:r>
            <a:r>
              <a:rPr lang="en-US" sz="3200" dirty="0"/>
              <a:t>to </a:t>
            </a:r>
            <a:r>
              <a:rPr lang="en-US" sz="3200" dirty="0" smtClean="0"/>
              <a:t>bring </a:t>
            </a:r>
            <a:r>
              <a:rPr lang="en-US" sz="3200" dirty="0"/>
              <a:t>together </a:t>
            </a:r>
            <a:r>
              <a:rPr lang="en-US" sz="3200" dirty="0" smtClean="0"/>
              <a:t>national and international partners to </a:t>
            </a:r>
            <a:r>
              <a:rPr lang="en-US" sz="3200" b="1" dirty="0"/>
              <a:t>develop </a:t>
            </a:r>
            <a:r>
              <a:rPr lang="en-US" sz="3200" b="1" dirty="0" smtClean="0"/>
              <a:t>the </a:t>
            </a:r>
            <a:r>
              <a:rPr lang="en-US" sz="3200" b="1" dirty="0"/>
              <a:t>collaboration </a:t>
            </a:r>
            <a:r>
              <a:rPr lang="en-US" sz="3200" dirty="0" smtClean="0"/>
              <a:t>– working title: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err="1" smtClean="0"/>
              <a:t>Diasporic</a:t>
            </a:r>
            <a:r>
              <a:rPr lang="en-US" sz="3200" b="1" dirty="0" smtClean="0"/>
              <a:t> </a:t>
            </a:r>
            <a:r>
              <a:rPr lang="en-US" sz="3200" b="1" dirty="0"/>
              <a:t>Australians At A Glance (DAAAG) Virtual Immigration Portal (VIP</a:t>
            </a:r>
            <a:r>
              <a:rPr lang="en-US" sz="3200" b="1" dirty="0" smtClean="0"/>
              <a:t>).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399" y="2333002"/>
            <a:ext cx="7520299" cy="3840786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There is more information on the same persons in other Dutch archives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The Australian government kept there own files on these migrants from the moment they decided to emigrate (</a:t>
            </a:r>
            <a:r>
              <a:rPr lang="en-GB" sz="2200" dirty="0" err="1" smtClean="0">
                <a:latin typeface="Calibri" pitchFamily="34" charset="0"/>
              </a:rPr>
              <a:t>applicationforms</a:t>
            </a:r>
            <a:r>
              <a:rPr lang="en-GB" sz="2200" dirty="0" smtClean="0">
                <a:latin typeface="Calibri" pitchFamily="34" charset="0"/>
              </a:rPr>
              <a:t> etc.)</a:t>
            </a:r>
            <a:br>
              <a:rPr lang="en-GB" sz="2200" dirty="0" smtClean="0">
                <a:latin typeface="Calibri" pitchFamily="34" charset="0"/>
              </a:rPr>
            </a:br>
            <a:r>
              <a:rPr lang="en-GB" sz="2200" dirty="0" smtClean="0">
                <a:latin typeface="Calibri" pitchFamily="34" charset="0"/>
              </a:rPr>
              <a:t/>
            </a:r>
            <a:br>
              <a:rPr lang="en-GB" sz="2200" dirty="0" smtClean="0">
                <a:latin typeface="Calibri" pitchFamily="34" charset="0"/>
              </a:rPr>
            </a:br>
            <a:endParaRPr lang="en-GB" sz="2200" dirty="0" smtClean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3562" y="1169988"/>
            <a:ext cx="8580437" cy="763587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Are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there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other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sources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? </a:t>
            </a:r>
            <a:endParaRPr lang="en-GB" dirty="0" smtClean="0">
              <a:solidFill>
                <a:srgbClr val="CC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3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599" y="908721"/>
            <a:ext cx="7364363" cy="79208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Example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44824"/>
            <a:ext cx="8172400" cy="4464496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dirty="0" smtClean="0">
                <a:latin typeface="Calibri" pitchFamily="34" charset="0"/>
              </a:rPr>
              <a:t>National Archives The Hague: search for “</a:t>
            </a:r>
            <a:r>
              <a:rPr lang="en-GB" sz="2200" b="1" dirty="0" err="1" smtClean="0">
                <a:latin typeface="Calibri" pitchFamily="34" charset="0"/>
              </a:rPr>
              <a:t>Aarse</a:t>
            </a:r>
            <a:r>
              <a:rPr lang="en-GB" sz="2200" b="1" dirty="0" smtClean="0">
                <a:latin typeface="Calibri" pitchFamily="34" charset="0"/>
              </a:rPr>
              <a:t>”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7 hits; 2 results shown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err="1" smtClean="0">
                <a:latin typeface="Calibri" pitchFamily="34" charset="0"/>
              </a:rPr>
              <a:t>Aarsse</a:t>
            </a:r>
            <a:r>
              <a:rPr lang="nl-NL" sz="2200" dirty="0" smtClean="0">
                <a:latin typeface="Calibri" pitchFamily="34" charset="0"/>
              </a:rPr>
              <a:t> , Henri Auguste 				</a:t>
            </a:r>
            <a:r>
              <a:rPr lang="nl-NL" sz="2200" dirty="0" err="1" smtClean="0">
                <a:latin typeface="Calibri" pitchFamily="34" charset="0"/>
              </a:rPr>
              <a:t>Aarsse</a:t>
            </a:r>
            <a:r>
              <a:rPr lang="nl-NL" sz="2200" dirty="0" smtClean="0">
                <a:latin typeface="Calibri" pitchFamily="34" charset="0"/>
              </a:rPr>
              <a:t>, A.J.</a:t>
            </a: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" y="3833664"/>
            <a:ext cx="45365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ijdelijke aanduiding voor inhoud 3" descr="NL-HaNA_2.05.159_1_000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3833664"/>
            <a:ext cx="4283968" cy="3024336"/>
          </a:xfrm>
        </p:spPr>
      </p:pic>
    </p:spTree>
    <p:extLst>
      <p:ext uri="{BB962C8B-B14F-4D97-AF65-F5344CB8AC3E}">
        <p14:creationId xmlns:p14="http://schemas.microsoft.com/office/powerpoint/2010/main" val="4158419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712163"/>
            <a:ext cx="7232364" cy="79208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Example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631174"/>
            <a:ext cx="7232364" cy="4464496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b="1" dirty="0" smtClean="0">
                <a:latin typeface="Calibri" pitchFamily="34" charset="0"/>
              </a:rPr>
              <a:t>National Archives Australia: search for “</a:t>
            </a:r>
            <a:r>
              <a:rPr lang="en-GB" sz="2200" b="1" dirty="0" err="1" smtClean="0">
                <a:latin typeface="Calibri" pitchFamily="34" charset="0"/>
              </a:rPr>
              <a:t>Aarse</a:t>
            </a:r>
            <a:r>
              <a:rPr lang="en-GB" sz="2200" b="1" dirty="0" smtClean="0">
                <a:latin typeface="Calibri" pitchFamily="34" charset="0"/>
              </a:rPr>
              <a:t>”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smtClean="0">
                <a:latin typeface="Calibri" pitchFamily="34" charset="0"/>
              </a:rPr>
              <a:t>17 hits; 5 results shown, two digitized files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al 18"/>
          <p:cNvSpPr/>
          <p:nvPr/>
        </p:nvSpPr>
        <p:spPr>
          <a:xfrm>
            <a:off x="7884368" y="3645024"/>
            <a:ext cx="1259632" cy="792088"/>
          </a:xfrm>
          <a:prstGeom prst="ellipse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al 19"/>
          <p:cNvSpPr/>
          <p:nvPr/>
        </p:nvSpPr>
        <p:spPr>
          <a:xfrm>
            <a:off x="7884368" y="4365104"/>
            <a:ext cx="1259632" cy="783704"/>
          </a:xfrm>
          <a:prstGeom prst="ellipse">
            <a:avLst/>
          </a:prstGeom>
          <a:noFill/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46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599" y="498513"/>
            <a:ext cx="7364363" cy="79208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Connection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8870" y="1374793"/>
            <a:ext cx="7364362" cy="5342201"/>
          </a:xfrm>
        </p:spPr>
        <p:txBody>
          <a:bodyPr>
            <a:normAutofit fontScale="92500"/>
          </a:bodyPr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err="1" smtClean="0">
                <a:latin typeface="Calibri" pitchFamily="34" charset="0"/>
              </a:rPr>
              <a:t>Klazina</a:t>
            </a:r>
            <a:r>
              <a:rPr lang="nl-NL" sz="2200" dirty="0" smtClean="0">
                <a:latin typeface="Calibri" pitchFamily="34" charset="0"/>
              </a:rPr>
              <a:t> Nelly </a:t>
            </a:r>
            <a:r>
              <a:rPr lang="nl-NL" sz="2200" dirty="0" err="1" smtClean="0">
                <a:latin typeface="Calibri" pitchFamily="34" charset="0"/>
              </a:rPr>
              <a:t>Aarse-Smit</a:t>
            </a:r>
            <a:r>
              <a:rPr lang="nl-NL" sz="2200" dirty="0" smtClean="0">
                <a:latin typeface="Calibri" pitchFamily="34" charset="0"/>
              </a:rPr>
              <a:t> (NAA, item BP25/1) = </a:t>
            </a:r>
            <a:r>
              <a:rPr lang="nl-N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spouse</a:t>
            </a:r>
            <a:r>
              <a:rPr lang="nl-NL" sz="2200" dirty="0" smtClean="0">
                <a:latin typeface="Calibri" pitchFamily="34" charset="0"/>
              </a:rPr>
              <a:t> of </a:t>
            </a:r>
            <a:r>
              <a:rPr lang="nl-NL" sz="2200" dirty="0" err="1" smtClean="0">
                <a:latin typeface="Calibri" pitchFamily="34" charset="0"/>
              </a:rPr>
              <a:t>Aarsse</a:t>
            </a:r>
            <a:r>
              <a:rPr lang="nl-NL" sz="2200" dirty="0" smtClean="0">
                <a:latin typeface="Calibri" pitchFamily="34" charset="0"/>
              </a:rPr>
              <a:t>, A.J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Henri </a:t>
            </a:r>
            <a:r>
              <a:rPr lang="nl-NL" sz="2200" dirty="0" err="1" smtClean="0">
                <a:latin typeface="Calibri" pitchFamily="34" charset="0"/>
              </a:rPr>
              <a:t>Auguste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Aarsse</a:t>
            </a:r>
            <a:r>
              <a:rPr lang="nl-NL" sz="2200" dirty="0" smtClean="0">
                <a:latin typeface="Calibri" pitchFamily="34" charset="0"/>
              </a:rPr>
              <a:t> (NAA, item BP25/1) = </a:t>
            </a:r>
            <a:r>
              <a:rPr lang="nl-N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brother</a:t>
            </a:r>
            <a:r>
              <a:rPr lang="nl-NL" sz="2200" dirty="0" smtClean="0">
                <a:latin typeface="Calibri" pitchFamily="34" charset="0"/>
              </a:rPr>
              <a:t> of </a:t>
            </a:r>
            <a:r>
              <a:rPr lang="nl-NL" sz="2200" dirty="0" err="1" smtClean="0">
                <a:latin typeface="Calibri" pitchFamily="34" charset="0"/>
              </a:rPr>
              <a:t>Aarsse</a:t>
            </a:r>
            <a:r>
              <a:rPr lang="nl-NL" sz="2200" dirty="0" smtClean="0">
                <a:latin typeface="Calibri" pitchFamily="34" charset="0"/>
              </a:rPr>
              <a:t>, A.J.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err="1" smtClean="0">
                <a:latin typeface="Calibri" pitchFamily="34" charset="0"/>
              </a:rPr>
              <a:t>Aarsse-Schoggers</a:t>
            </a:r>
            <a:r>
              <a:rPr lang="nl-NL" sz="2200" dirty="0" smtClean="0">
                <a:latin typeface="Calibri" pitchFamily="34" charset="0"/>
              </a:rPr>
              <a:t>, Henriette J. (NAA, item BP299/1) = </a:t>
            </a:r>
            <a:r>
              <a:rPr lang="nl-N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mother</a:t>
            </a:r>
            <a:endParaRPr lang="nl-N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pic>
        <p:nvPicPr>
          <p:cNvPr id="7" name="Tijdelijke aanduiding voor inhoud 3" descr="NL-HaNA_2.05.159_1_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84484" y="1827574"/>
            <a:ext cx="2987824" cy="1800200"/>
          </a:xfr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918" y="1823934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aarsse_c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3709" y="1823934"/>
            <a:ext cx="1656185" cy="201622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1754" y="4292938"/>
            <a:ext cx="29878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650" y="4292938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972" y="4292938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63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743484"/>
            <a:ext cx="7223818" cy="10293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COMBINING COMMUNITIES </a:t>
            </a:r>
            <a:b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nl-NL" sz="2800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Two</a:t>
            </a: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800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initiatives</a:t>
            </a: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</a:t>
            </a:r>
            <a:r>
              <a:rPr lang="nl-NL" sz="2800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several</a:t>
            </a: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target </a:t>
            </a:r>
            <a:r>
              <a:rPr lang="nl-NL" sz="2800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groups</a:t>
            </a: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</a:t>
            </a:r>
            <a:r>
              <a:rPr lang="nl-NL" sz="2800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one</a:t>
            </a:r>
            <a:r>
              <a:rPr lang="nl-NL" sz="28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site.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060847"/>
            <a:ext cx="7223818" cy="3331549"/>
          </a:xfrm>
        </p:spPr>
        <p:txBody>
          <a:bodyPr>
            <a:normAutofit lnSpcReduction="10000"/>
          </a:bodyPr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b="1" dirty="0" smtClean="0">
                <a:latin typeface="Calibri" pitchFamily="34" charset="0"/>
              </a:rPr>
              <a:t>Research </a:t>
            </a:r>
            <a:r>
              <a:rPr lang="nl-NL" sz="2200" b="1" dirty="0" err="1" smtClean="0">
                <a:latin typeface="Calibri" pitchFamily="34" charset="0"/>
              </a:rPr>
              <a:t>communities</a:t>
            </a: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Huygens ING: building </a:t>
            </a:r>
            <a:r>
              <a:rPr lang="nl-NL" sz="2200" dirty="0" err="1" smtClean="0">
                <a:latin typeface="Calibri" pitchFamily="34" charset="0"/>
              </a:rPr>
              <a:t>an</a:t>
            </a:r>
            <a:r>
              <a:rPr lang="nl-NL" sz="2200" dirty="0" smtClean="0">
                <a:latin typeface="Calibri" pitchFamily="34" charset="0"/>
              </a:rPr>
              <a:t> ‘</a:t>
            </a:r>
            <a:r>
              <a:rPr lang="nl-NL" sz="2200" dirty="0" err="1" smtClean="0">
                <a:latin typeface="Calibri" pitchFamily="34" charset="0"/>
              </a:rPr>
              <a:t>enriched</a:t>
            </a:r>
            <a:r>
              <a:rPr lang="nl-NL" sz="2200" dirty="0" smtClean="0">
                <a:latin typeface="Calibri" pitchFamily="34" charset="0"/>
              </a:rPr>
              <a:t>’ database  on </a:t>
            </a:r>
            <a:r>
              <a:rPr lang="nl-NL" sz="2200" dirty="0" err="1" smtClean="0">
                <a:latin typeface="Calibri" pitchFamily="34" charset="0"/>
              </a:rPr>
              <a:t>migrants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registration</a:t>
            </a:r>
            <a:r>
              <a:rPr lang="nl-NL" sz="2200" dirty="0" smtClean="0">
                <a:latin typeface="Calibri" pitchFamily="34" charset="0"/>
              </a:rPr>
              <a:t> cards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Curtin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University</a:t>
            </a:r>
            <a:r>
              <a:rPr lang="nl-NL" sz="2200" dirty="0" smtClean="0">
                <a:latin typeface="Calibri" pitchFamily="34" charset="0"/>
              </a:rPr>
              <a:t> (and partners): </a:t>
            </a:r>
            <a:r>
              <a:rPr lang="nl-NL" sz="2200" dirty="0" err="1" smtClean="0">
                <a:latin typeface="Calibri" pitchFamily="34" charset="0"/>
              </a:rPr>
              <a:t>developing</a:t>
            </a:r>
            <a:endParaRPr lang="nl-NL" sz="2200" dirty="0" smtClean="0"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D14F5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b="1" dirty="0" smtClean="0">
                <a:latin typeface="Calibri" pitchFamily="34" charset="0"/>
              </a:rPr>
              <a:t>HOME</a:t>
            </a: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200" dirty="0" smtClean="0">
                <a:latin typeface="Calibri" pitchFamily="34" charset="0"/>
              </a:rPr>
              <a:t>Migrant / research / commercial </a:t>
            </a:r>
            <a:r>
              <a:rPr lang="nl-NL" sz="2200" dirty="0" err="1" smtClean="0">
                <a:latin typeface="Calibri" pitchFamily="34" charset="0"/>
              </a:rPr>
              <a:t>communities</a:t>
            </a:r>
            <a:r>
              <a:rPr lang="nl-NL" sz="2200" dirty="0" smtClean="0">
                <a:latin typeface="Calibri" pitchFamily="34" charset="0"/>
              </a:rPr>
              <a:t>: </a:t>
            </a:r>
            <a:r>
              <a:rPr lang="nl-NL" sz="2200" dirty="0" err="1" smtClean="0">
                <a:latin typeface="Calibri" pitchFamily="34" charset="0"/>
              </a:rPr>
              <a:t>using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and</a:t>
            </a:r>
            <a:r>
              <a:rPr lang="nl-NL" sz="2200" dirty="0" smtClean="0">
                <a:latin typeface="Calibri" pitchFamily="34" charset="0"/>
              </a:rPr>
              <a:t> </a:t>
            </a:r>
            <a:r>
              <a:rPr lang="nl-NL" sz="2200" dirty="0" err="1" smtClean="0">
                <a:latin typeface="Calibri" pitchFamily="34" charset="0"/>
              </a:rPr>
              <a:t>enriching</a:t>
            </a: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7" y="5385244"/>
            <a:ext cx="7019979" cy="6480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What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does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it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look </a:t>
            </a:r>
            <a:r>
              <a:rPr lang="nl-NL" dirty="0" err="1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like</a:t>
            </a:r>
            <a:r>
              <a:rPr lang="nl-NL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? </a:t>
            </a: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793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official-entrance-points-ma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8" descr="do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861048"/>
            <a:ext cx="1152128" cy="1182954"/>
          </a:xfrm>
          <a:prstGeom prst="rect">
            <a:avLst/>
          </a:prstGeom>
        </p:spPr>
      </p:pic>
      <p:pic>
        <p:nvPicPr>
          <p:cNvPr id="10" name="Picture 9" descr="do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97152"/>
            <a:ext cx="864096" cy="887216"/>
          </a:xfrm>
          <a:prstGeom prst="rect">
            <a:avLst/>
          </a:prstGeom>
        </p:spPr>
      </p:pic>
      <p:pic>
        <p:nvPicPr>
          <p:cNvPr id="11" name="Picture 10" descr="do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996952"/>
            <a:ext cx="793964" cy="815208"/>
          </a:xfrm>
          <a:prstGeom prst="rect">
            <a:avLst/>
          </a:prstGeom>
        </p:spPr>
      </p:pic>
      <p:pic>
        <p:nvPicPr>
          <p:cNvPr id="12" name="Picture 11" descr="do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7032"/>
            <a:ext cx="864096" cy="887216"/>
          </a:xfrm>
          <a:prstGeom prst="rect">
            <a:avLst/>
          </a:prstGeom>
        </p:spPr>
      </p:pic>
      <p:grpSp>
        <p:nvGrpSpPr>
          <p:cNvPr id="14" name="Group 6"/>
          <p:cNvGrpSpPr>
            <a:grpSpLocks noChangeAspect="1"/>
          </p:cNvGrpSpPr>
          <p:nvPr/>
        </p:nvGrpSpPr>
        <p:grpSpPr bwMode="auto">
          <a:xfrm rot="21411444">
            <a:off x="7688489" y="5317501"/>
            <a:ext cx="755650" cy="755650"/>
            <a:chOff x="1701" y="2387"/>
            <a:chExt cx="861" cy="816"/>
          </a:xfrm>
        </p:grpSpPr>
        <p:sp>
          <p:nvSpPr>
            <p:cNvPr id="15" name="Oval 7"/>
            <p:cNvSpPr>
              <a:spLocks noChangeAspect="1" noChangeArrowheads="1"/>
            </p:cNvSpPr>
            <p:nvPr/>
          </p:nvSpPr>
          <p:spPr bwMode="auto">
            <a:xfrm>
              <a:off x="1701" y="2387"/>
              <a:ext cx="861" cy="81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1670095">
              <a:off x="1927" y="2478"/>
              <a:ext cx="41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1982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3562" y="548680"/>
            <a:ext cx="7683130" cy="1152128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latin typeface="Calibri" pitchFamily="34" charset="0"/>
              </a:rPr>
              <a:t>Aarsse</a:t>
            </a:r>
            <a:r>
              <a:rPr lang="en-GB" dirty="0" smtClean="0">
                <a:latin typeface="Calibri" pitchFamily="34" charset="0"/>
              </a:rPr>
              <a:t>, Henri </a:t>
            </a:r>
            <a:r>
              <a:rPr lang="en-GB" dirty="0" err="1" smtClean="0">
                <a:latin typeface="Calibri" pitchFamily="34" charset="0"/>
              </a:rPr>
              <a:t>Auguste</a:t>
            </a:r>
            <a:r>
              <a:rPr lang="en-GB" dirty="0" smtClean="0">
                <a:latin typeface="Calibri" pitchFamily="34" charset="0"/>
              </a:rPr>
              <a:t> </a:t>
            </a:r>
            <a:br>
              <a:rPr lang="en-GB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and his family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80217" y="1988840"/>
            <a:ext cx="2179615" cy="4536504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Personal</a:t>
            </a:r>
            <a:r>
              <a:rPr lang="nl-NL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information</a:t>
            </a:r>
            <a:endParaRPr lang="en-GB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smtClean="0">
                <a:latin typeface="Calibri" pitchFamily="34" charset="0"/>
              </a:rPr>
              <a:t>Date of arrival: 19xx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400" dirty="0" smtClean="0">
                <a:latin typeface="Calibri" pitchFamily="34" charset="0"/>
              </a:rPr>
              <a:t>Port of </a:t>
            </a:r>
            <a:r>
              <a:rPr lang="nl-NL" sz="1400" dirty="0" err="1" smtClean="0">
                <a:latin typeface="Calibri" pitchFamily="34" charset="0"/>
              </a:rPr>
              <a:t>entrance</a:t>
            </a:r>
            <a:r>
              <a:rPr lang="nl-NL" sz="1400" dirty="0" smtClean="0">
                <a:latin typeface="Calibri" pitchFamily="34" charset="0"/>
              </a:rPr>
              <a:t>:</a:t>
            </a:r>
            <a:endParaRPr lang="en-GB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400" dirty="0" smtClean="0">
                <a:latin typeface="Calibri" pitchFamily="34" charset="0"/>
              </a:rPr>
              <a:t>Carrier: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D14F5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200" dirty="0" err="1" smtClean="0">
                <a:latin typeface="Calibri" pitchFamily="34" charset="0"/>
              </a:rPr>
              <a:t>Aarsse</a:t>
            </a:r>
            <a:r>
              <a:rPr lang="nl-NL" sz="1200" dirty="0" smtClean="0">
                <a:latin typeface="Calibri" pitchFamily="34" charset="0"/>
              </a:rPr>
              <a:t>, Henri </a:t>
            </a:r>
            <a:r>
              <a:rPr lang="nl-NL" sz="1200" dirty="0" err="1" smtClean="0">
                <a:latin typeface="Calibri" pitchFamily="34" charset="0"/>
              </a:rPr>
              <a:t>Auguste</a:t>
            </a:r>
            <a:r>
              <a:rPr lang="nl-NL" sz="1200" dirty="0" smtClean="0">
                <a:latin typeface="Calibri" pitchFamily="34" charset="0"/>
              </a:rPr>
              <a:t> 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200" dirty="0" smtClean="0">
                <a:latin typeface="Calibri" pitchFamily="34" charset="0"/>
              </a:rPr>
              <a:t>Head of family 	</a:t>
            </a:r>
          </a:p>
          <a:p>
            <a:pPr marL="365760" lvl="1" indent="0">
              <a:buClr>
                <a:srgbClr val="D14F5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000" dirty="0">
                <a:latin typeface="Calibri" pitchFamily="34" charset="0"/>
              </a:rPr>
              <a:t> </a:t>
            </a:r>
            <a:r>
              <a:rPr lang="nl-NL" sz="1000" dirty="0" smtClean="0">
                <a:latin typeface="Calibri" pitchFamily="34" charset="0"/>
              </a:rPr>
              <a:t>                   &gt;&gt;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200" dirty="0" err="1" smtClean="0">
                <a:latin typeface="Calibri" pitchFamily="34" charset="0"/>
              </a:rPr>
              <a:t>Spouse</a:t>
            </a:r>
            <a:r>
              <a:rPr lang="nl-NL" sz="1200" dirty="0" smtClean="0">
                <a:latin typeface="Calibri" pitchFamily="34" charset="0"/>
              </a:rPr>
              <a:t>	  &gt;&gt;  		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200" dirty="0" smtClean="0">
                <a:latin typeface="Calibri" pitchFamily="34" charset="0"/>
              </a:rPr>
              <a:t>Son  	  &gt;&gt; 		</a:t>
            </a:r>
            <a:endParaRPr lang="nl-NL" sz="1200" b="1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1200" dirty="0" err="1" smtClean="0">
                <a:latin typeface="Calibri" pitchFamily="34" charset="0"/>
              </a:rPr>
              <a:t>Daughter</a:t>
            </a:r>
            <a:r>
              <a:rPr lang="nl-NL" sz="1400" dirty="0">
                <a:latin typeface="Calibri" pitchFamily="34" charset="0"/>
              </a:rPr>
              <a:t> </a:t>
            </a:r>
            <a:r>
              <a:rPr lang="nl-NL" sz="1400" dirty="0" smtClean="0">
                <a:latin typeface="Calibri" pitchFamily="34" charset="0"/>
              </a:rPr>
              <a:t>&gt;&gt; </a:t>
            </a: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 dirty="0" smtClean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91880" y="1988840"/>
            <a:ext cx="2736304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Archival information</a:t>
            </a: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R="0" lvl="0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2000" kern="0" dirty="0" err="1" smtClean="0">
                <a:solidFill>
                  <a:srgbClr val="000000"/>
                </a:solidFill>
                <a:latin typeface="Calibri" pitchFamily="34" charset="0"/>
              </a:rPr>
              <a:t>Additional</a:t>
            </a:r>
            <a:r>
              <a:rPr lang="nl-NL" sz="2000" kern="0" dirty="0" smtClean="0">
                <a:solidFill>
                  <a:srgbClr val="000000"/>
                </a:solidFill>
                <a:latin typeface="Calibri" pitchFamily="34" charset="0"/>
              </a:rPr>
              <a:t> files </a:t>
            </a:r>
            <a:r>
              <a:rPr lang="nl-NL" sz="2000" kern="0" dirty="0" err="1" smtClean="0">
                <a:solidFill>
                  <a:srgbClr val="000000"/>
                </a:solidFill>
                <a:latin typeface="Calibri" pitchFamily="34" charset="0"/>
              </a:rPr>
              <a:t>can</a:t>
            </a:r>
            <a:r>
              <a:rPr lang="nl-NL" sz="20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nl-NL" sz="20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latin typeface="Calibri" pitchFamily="34" charset="0"/>
              </a:rPr>
              <a:t>found</a:t>
            </a:r>
            <a:r>
              <a:rPr lang="nl-NL" sz="2000" kern="0" dirty="0" smtClean="0">
                <a:solidFill>
                  <a:srgbClr val="000000"/>
                </a:solidFill>
                <a:latin typeface="Calibri" pitchFamily="34" charset="0"/>
              </a:rPr>
              <a:t> in:</a:t>
            </a: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nl-NL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Nationaal Archief</a:t>
            </a: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alibri" pitchFamily="34" charset="0"/>
              </a:rPr>
              <a:t>Den Haag</a:t>
            </a: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nl-NL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1400" kern="0" dirty="0" smtClean="0">
                <a:solidFill>
                  <a:srgbClr val="000000"/>
                </a:solidFill>
                <a:latin typeface="Calibri" pitchFamily="34" charset="0"/>
              </a:rPr>
              <a:t>National </a:t>
            </a:r>
            <a:r>
              <a:rPr lang="nl-NL" sz="1400" kern="0" dirty="0" err="1" smtClean="0">
                <a:solidFill>
                  <a:srgbClr val="000000"/>
                </a:solidFill>
                <a:latin typeface="Calibri" pitchFamily="34" charset="0"/>
              </a:rPr>
              <a:t>Archives</a:t>
            </a:r>
            <a:r>
              <a:rPr lang="nl-NL" sz="1400" kern="0" dirty="0" smtClean="0">
                <a:solidFill>
                  <a:srgbClr val="000000"/>
                </a:solidFill>
                <a:latin typeface="Calibri" pitchFamily="34" charset="0"/>
              </a:rPr>
              <a:t> Australia</a:t>
            </a: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Brisbane, Canberra</a:t>
            </a:r>
          </a:p>
          <a:p>
            <a:pPr marL="339725" marR="0" lvl="0" indent="-339725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1988840"/>
            <a:ext cx="1930671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 you have extra information about Henri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Auguste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noProof="0" dirty="0" err="1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Aarsse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and his family? </a:t>
            </a:r>
          </a:p>
          <a:p>
            <a:pPr marR="0" lvl="0" algn="l" defTabSz="44926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1400" i="0" u="none" strike="noStrike" kern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Add information in the Community: </a:t>
            </a:r>
            <a:endParaRPr kumimoji="0" lang="en-GB" sz="1400" i="0" u="none" strike="noStrike" kern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Rechthoek 9"/>
          <p:cNvSpPr/>
          <p:nvPr/>
        </p:nvSpPr>
        <p:spPr bwMode="auto">
          <a:xfrm flipH="1">
            <a:off x="3203848" y="1772816"/>
            <a:ext cx="72008" cy="45365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 flipH="1">
            <a:off x="6228183" y="1772816"/>
            <a:ext cx="72008" cy="45365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580112" y="378904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580112" y="4581128"/>
            <a:ext cx="504056" cy="4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ctieknop: Informatie 15">
            <a:hlinkClick r:id="" action="ppaction://noaction" highlightClick="1"/>
          </p:cNvPr>
          <p:cNvSpPr/>
          <p:nvPr/>
        </p:nvSpPr>
        <p:spPr bwMode="auto">
          <a:xfrm>
            <a:off x="2411760" y="4990070"/>
            <a:ext cx="432048" cy="216024"/>
          </a:xfrm>
          <a:prstGeom prst="actionButtonInformati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17" name="Actieknop: Informatie 16">
            <a:hlinkClick r:id="" action="ppaction://noaction" highlightClick="1"/>
          </p:cNvPr>
          <p:cNvSpPr/>
          <p:nvPr/>
        </p:nvSpPr>
        <p:spPr bwMode="auto">
          <a:xfrm>
            <a:off x="2411760" y="5412306"/>
            <a:ext cx="432048" cy="216024"/>
          </a:xfrm>
          <a:prstGeom prst="actionButtonInformati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18" name="Actieknop: Informatie 17">
            <a:hlinkClick r:id="" action="ppaction://noaction" highlightClick="1"/>
          </p:cNvPr>
          <p:cNvSpPr/>
          <p:nvPr/>
        </p:nvSpPr>
        <p:spPr bwMode="auto">
          <a:xfrm>
            <a:off x="2411760" y="5729616"/>
            <a:ext cx="432048" cy="207640"/>
          </a:xfrm>
          <a:prstGeom prst="actionButtonInformati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20" name="Actieknop: Informatie 19">
            <a:hlinkClick r:id="" action="ppaction://noaction" highlightClick="1"/>
          </p:cNvPr>
          <p:cNvSpPr/>
          <p:nvPr/>
        </p:nvSpPr>
        <p:spPr bwMode="auto">
          <a:xfrm>
            <a:off x="2411760" y="5987104"/>
            <a:ext cx="432048" cy="207640"/>
          </a:xfrm>
          <a:prstGeom prst="actionButtonInformati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538" y="361812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960634"/>
            <a:ext cx="1769756" cy="80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434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99" grpId="0"/>
      <p:bldP spid="4100" grpId="0" build="p"/>
      <p:bldP spid="6" grpId="0"/>
      <p:bldP spid="7" grpId="0"/>
      <p:bldP spid="16" grpId="0" animBg="1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77DF3-CFB2-45DE-ACC3-E16DFE255EC5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63562" y="548680"/>
            <a:ext cx="7418210" cy="1152128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Calibri" pitchFamily="34" charset="0"/>
              </a:rPr>
              <a:t>NAME, Surname </a:t>
            </a:r>
            <a:br>
              <a:rPr lang="en-GB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and family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11850" y="1988840"/>
            <a:ext cx="2247982" cy="4095766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Personal</a:t>
            </a:r>
            <a:r>
              <a:rPr lang="nl-NL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information</a:t>
            </a: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D14F5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NL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dead</a:t>
            </a:r>
            <a:r>
              <a:rPr lang="nl-NL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database</a:t>
            </a:r>
            <a:endParaRPr lang="en-GB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nl-NL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  <a:p>
            <a:pPr marL="339725" indent="-339725">
              <a:lnSpc>
                <a:spcPct val="100000"/>
              </a:lnSpc>
              <a:buClr>
                <a:srgbClr val="D14F5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 dirty="0" smtClean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91880" y="1988840"/>
            <a:ext cx="2541451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Archival information</a:t>
            </a: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contains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external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links,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can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be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enriched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by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research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community</a:t>
            </a:r>
            <a:endParaRPr lang="en-GB" sz="2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kern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44208" y="1988840"/>
            <a:ext cx="1870850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kern="0" dirty="0" smtClean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Do you have extra information about Name, Surname and his family? </a:t>
            </a: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300" kern="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Add information in the Community</a:t>
            </a: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4000" kern="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virtual</a:t>
            </a:r>
            <a:r>
              <a:rPr lang="nl-NL" sz="2000" kern="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safe </a:t>
            </a:r>
            <a:r>
              <a:rPr lang="nl-NL" sz="2000" kern="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function</a:t>
            </a:r>
            <a:endParaRPr lang="en-GB" sz="20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2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2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2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NL" sz="22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defTabSz="4492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D14F51"/>
              </a:buClr>
              <a:buSzPct val="100000"/>
              <a:buFont typeface="Times New Roman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200" kern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 flipH="1">
            <a:off x="3203848" y="1772816"/>
            <a:ext cx="72008" cy="45365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dirty="0" smtClean="0">
              <a:solidFill>
                <a:srgbClr val="CC0000"/>
              </a:solidFill>
              <a:latin typeface="Times New Roman" pitchFamily="16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 flipH="1">
            <a:off x="6228183" y="1772816"/>
            <a:ext cx="72008" cy="45365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88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79339"/>
            <a:ext cx="6965245" cy="1521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Our vision is to develop the processes and methodology needed to produce a</a:t>
            </a:r>
            <a:r>
              <a:rPr lang="en-US" sz="3600" dirty="0" smtClean="0"/>
              <a:t> sustainable template for the digital preservation of Dutch </a:t>
            </a:r>
            <a:r>
              <a:rPr lang="en-US" sz="3600" dirty="0" smtClean="0"/>
              <a:t>Australian’s cultural heritage that is</a:t>
            </a:r>
            <a:r>
              <a:rPr lang="en-US" sz="3600" dirty="0" smtClean="0"/>
              <a:t> transferable for use by</a:t>
            </a:r>
            <a:br>
              <a:rPr lang="en-US" sz="3600" dirty="0" smtClean="0"/>
            </a:br>
            <a:r>
              <a:rPr lang="en-US" sz="3600" dirty="0" smtClean="0"/>
              <a:t>Australia’s 210 ethic groups.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3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digital?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High cost of traditional museum practices to reflect the nation’s diversity and access to collections.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71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34094" cy="10762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38" y="581114"/>
            <a:ext cx="7451933" cy="523002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The American Family Immigration History </a:t>
            </a:r>
            <a:r>
              <a:rPr lang="en-US" sz="4000" b="1" dirty="0" smtClean="0"/>
              <a:t>Digital Center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Located </a:t>
            </a:r>
            <a:r>
              <a:rPr lang="en-US" sz="3100" dirty="0" smtClean="0"/>
              <a:t> in </a:t>
            </a:r>
            <a:r>
              <a:rPr lang="en-US" sz="3100" dirty="0"/>
              <a:t>the Ellis Island Immigration </a:t>
            </a:r>
            <a:r>
              <a:rPr lang="en-US" sz="3100" dirty="0" smtClean="0"/>
              <a:t>Museum, </a:t>
            </a:r>
            <a:r>
              <a:rPr lang="en-US" sz="3100" dirty="0"/>
              <a:t>the American Family Immigration History Center (AFIHC</a:t>
            </a:r>
            <a:r>
              <a:rPr lang="en-US" sz="3100" dirty="0" smtClean="0"/>
              <a:t>) allows </a:t>
            </a:r>
            <a:r>
              <a:rPr lang="en-US" sz="3100" dirty="0"/>
              <a:t>visitors to </a:t>
            </a:r>
            <a:r>
              <a:rPr lang="en-US" sz="3100" dirty="0" smtClean="0"/>
              <a:t>digitally explore </a:t>
            </a:r>
            <a:r>
              <a:rPr lang="en-US" sz="3100" dirty="0"/>
              <a:t>the extraordinary collection of immigrant arrival records stored in the Ellis Island </a:t>
            </a:r>
            <a:r>
              <a:rPr lang="en-US" sz="3100" dirty="0" smtClean="0"/>
              <a:t>Archives. </a:t>
            </a:r>
          </a:p>
          <a:p>
            <a:pPr algn="ctr"/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Launched </a:t>
            </a:r>
            <a:r>
              <a:rPr lang="en-US" sz="3100" dirty="0"/>
              <a:t>at Ellis Island in 2000</a:t>
            </a:r>
            <a:r>
              <a:rPr lang="en-US" sz="3100" dirty="0" smtClean="0"/>
              <a:t>, the AFIHC  </a:t>
            </a:r>
            <a:r>
              <a:rPr lang="en-US" sz="3100" dirty="0"/>
              <a:t>receives </a:t>
            </a:r>
            <a:r>
              <a:rPr lang="en-US" sz="3100" b="1" dirty="0"/>
              <a:t>approximately 9 million hits per day</a:t>
            </a:r>
            <a:r>
              <a:rPr lang="en-US" sz="3100" dirty="0"/>
              <a:t>. </a:t>
            </a:r>
            <a:endParaRPr lang="en-AU" sz="31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7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05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Comic Sans MS"/>
              </a:rPr>
              <a:t>Launch 3</a:t>
            </a:r>
            <a:r>
              <a:rPr lang="en-US" sz="2400" baseline="300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Comic Sans MS"/>
              </a:rPr>
              <a:t>rd</a:t>
            </a:r>
            <a:r>
              <a:rPr lang="en-US" sz="2400" dirty="0" smtClean="0"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Comic Sans MS"/>
              </a:rPr>
              <a:t> Phase WA Welcome Walls. It’s 40 degrees at 10am and still the interest!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42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340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Mutual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451602"/>
            <a:ext cx="6564422" cy="4767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Australia’s immigrants originate from 210 countries.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migration process generates material and immaterial relics of the past which we collectively refer to as ‘common cultural heritage’ or </a:t>
            </a:r>
            <a:r>
              <a:rPr lang="en-US" sz="3200" dirty="0"/>
              <a:t>mutual heritage.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26561"/>
          </a:xfrm>
        </p:spPr>
        <p:txBody>
          <a:bodyPr/>
          <a:lstStyle/>
          <a:p>
            <a:r>
              <a:rPr lang="en-US" dirty="0" smtClean="0"/>
              <a:t>The Nature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44143"/>
            <a:ext cx="6196405" cy="3978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Migration </a:t>
            </a:r>
            <a:r>
              <a:rPr lang="en-US" sz="2800" dirty="0"/>
              <a:t>is, by its very nature, a ‘mutual heritage activity’ since all migrants leave documentary traces of their past in </a:t>
            </a:r>
            <a:r>
              <a:rPr lang="en-US" sz="2800" dirty="0" smtClean="0"/>
              <a:t>the memory </a:t>
            </a:r>
            <a:r>
              <a:rPr lang="en-US" sz="2800" dirty="0"/>
              <a:t>institutions </a:t>
            </a:r>
            <a:r>
              <a:rPr lang="en-US" sz="2800" dirty="0" smtClean="0"/>
              <a:t>of </a:t>
            </a:r>
            <a:r>
              <a:rPr lang="en-US" sz="2800" dirty="0"/>
              <a:t>their country of </a:t>
            </a:r>
            <a:r>
              <a:rPr lang="en-US" sz="2800" dirty="0" smtClean="0"/>
              <a:t>origin </a:t>
            </a:r>
            <a:r>
              <a:rPr lang="en-US" sz="2800" dirty="0"/>
              <a:t>and move records of their present and future into </a:t>
            </a:r>
            <a:r>
              <a:rPr lang="en-US" sz="2800" dirty="0" smtClean="0"/>
              <a:t>the archives </a:t>
            </a:r>
            <a:r>
              <a:rPr lang="en-US" sz="2800" dirty="0"/>
              <a:t>and libraries of </a:t>
            </a:r>
            <a:r>
              <a:rPr lang="en-US" sz="2800" dirty="0" smtClean="0"/>
              <a:t>their </a:t>
            </a:r>
            <a:r>
              <a:rPr lang="en-US" sz="2800" dirty="0"/>
              <a:t>receiving society. 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4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Birth, death and immigration records, shipping lists, passport requests, health clearances, Alien registration, citizenship papers and school or business records.</a:t>
            </a:r>
            <a:r>
              <a:rPr lang="en-US" sz="3200" dirty="0"/>
              <a:t> P</a:t>
            </a:r>
            <a:r>
              <a:rPr lang="en-US" sz="3200" dirty="0" smtClean="0"/>
              <a:t>hotographic </a:t>
            </a:r>
            <a:r>
              <a:rPr lang="en-US" sz="3200" dirty="0"/>
              <a:t>and ephemeral databases plus any other documentary </a:t>
            </a:r>
            <a:r>
              <a:rPr lang="en-US" sz="3200" dirty="0" smtClean="0"/>
              <a:t>evidence.</a:t>
            </a:r>
            <a:endParaRPr lang="en-AU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2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Question 1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How </a:t>
            </a:r>
            <a:r>
              <a:rPr lang="en-US" sz="3200" dirty="0"/>
              <a:t>can we best negotiate these traces and records in digital forms and enable access to the </a:t>
            </a:r>
            <a:r>
              <a:rPr lang="en-US" sz="3200" dirty="0" smtClean="0"/>
              <a:t>dual </a:t>
            </a:r>
            <a:r>
              <a:rPr lang="en-US" sz="3200" dirty="0"/>
              <a:t>interacting histories they represent?</a:t>
            </a:r>
            <a:endParaRPr lang="en-AU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Custom 2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353</TotalTime>
  <Words>1027</Words>
  <Application>Microsoft Macintosh PowerPoint</Application>
  <PresentationFormat>On-screen Show (4:3)</PresentationFormat>
  <Paragraphs>201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Pushpin</vt:lpstr>
      <vt:lpstr>    </vt:lpstr>
      <vt:lpstr>Aims of the Project</vt:lpstr>
      <vt:lpstr>Why go digital?</vt:lpstr>
      <vt:lpstr> </vt:lpstr>
      <vt:lpstr>Launch 3rd Phase WA Welcome Walls. It’s 40 degrees at 10am and still the interest!</vt:lpstr>
      <vt:lpstr>Mutual Heritage</vt:lpstr>
      <vt:lpstr>The Nature of Migration</vt:lpstr>
      <vt:lpstr>Relevant Databases</vt:lpstr>
      <vt:lpstr>Research Question 1  </vt:lpstr>
      <vt:lpstr>Research Question 2</vt:lpstr>
      <vt:lpstr>The Challenge</vt:lpstr>
      <vt:lpstr>Final Product</vt:lpstr>
      <vt:lpstr>Outcome</vt:lpstr>
      <vt:lpstr>PowerPoint Presentation</vt:lpstr>
      <vt:lpstr>Dutch Template Pilot Project</vt:lpstr>
      <vt:lpstr>Australian-Dutch Heritage Day 14 june 2012</vt:lpstr>
      <vt:lpstr>PowerPoint Presentation</vt:lpstr>
      <vt:lpstr>Registration cards of Dutch  migrants to Australia </vt:lpstr>
      <vt:lpstr>Registration cards of Dutch  migrants to Australia</vt:lpstr>
      <vt:lpstr>Are there other sources? </vt:lpstr>
      <vt:lpstr>Example</vt:lpstr>
      <vt:lpstr>Example</vt:lpstr>
      <vt:lpstr>Connection</vt:lpstr>
      <vt:lpstr>COMBINING COMMUNITIES  Two initiatives, several target groups, one site.</vt:lpstr>
      <vt:lpstr>PowerPoint Presentation</vt:lpstr>
      <vt:lpstr>Aarsse, Henri Auguste  and his family</vt:lpstr>
      <vt:lpstr>NAME, Surname  and family</vt:lpstr>
      <vt:lpstr>       Sustainability  Our vision is to develop the processes and methodology needed to produce a sustainable template for the digital preservation of Dutch Australian’s cultural heritage that is transferable for use by Australia’s 210 ethic groups. 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Peters</dc:creator>
  <cp:lastModifiedBy>Nonja Peters</cp:lastModifiedBy>
  <cp:revision>48</cp:revision>
  <dcterms:created xsi:type="dcterms:W3CDTF">2013-12-01T19:33:46Z</dcterms:created>
  <dcterms:modified xsi:type="dcterms:W3CDTF">2014-06-03T12:12:51Z</dcterms:modified>
</cp:coreProperties>
</file>